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85" r:id="rId4"/>
    <p:sldId id="284" r:id="rId5"/>
    <p:sldId id="281" r:id="rId6"/>
    <p:sldId id="283" r:id="rId7"/>
    <p:sldId id="282" r:id="rId8"/>
    <p:sldId id="286" r:id="rId9"/>
    <p:sldId id="287" r:id="rId10"/>
    <p:sldId id="288" r:id="rId11"/>
    <p:sldId id="289" r:id="rId12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8561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40" y="-10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143A1-30A3-4917-86FA-3B185405A87C}" type="datetimeFigureOut">
              <a:rPr kumimoji="1" lang="ja-JP" altLang="en-US" smtClean="0"/>
              <a:t>2017/4/21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BDAC-1CE6-455F-8C0F-47624301A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228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AC34-4E3A-4EF6-A513-339154D3BEF4}" type="datetimeFigureOut">
              <a:rPr kumimoji="1" lang="ja-JP" altLang="en-US" smtClean="0"/>
              <a:t>2017/4/21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16BB-B5FA-4EEB-A712-B8EACF9B24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570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96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9F92-FDFD-4BB5-BE01-8131D936A987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F969-C8E8-4F6F-A9AF-F16038FC2D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288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77AE-B44A-4DE1-A74A-1BF54E0106F1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2BBD-2061-429A-A5C6-B7D45E1B0D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449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5174-F631-486A-B632-61C210B2615E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9506-7D68-46CD-9893-B94E6A24E1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083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FBD9-8C0B-4E60-81C9-472D4A7E4105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74FC-4D2A-4499-AD78-3180125F40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823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6215-06D1-4A10-8945-147E3FBFF78D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3362-C40E-4CB4-9CDE-9A0CDC0D7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29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28B6-78E4-44DD-9FF2-FDA75366BF63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760F-99B2-4463-A050-747AEB82AD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C7BA-A998-4672-A59D-D19C3A37C1B8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8497-8199-450A-8133-5BB4CAF492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76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790F-C5C9-4513-AF74-57B9CF9E8D62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FC07-3AFB-4D05-ADC1-B18C997631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27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1E3F-609E-4D68-B955-D3F208B73035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504A-90F4-4C6F-A725-AA196830F7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993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F152-69D9-43EB-B4D6-653A6FAEC4CA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7AA-96F9-43D0-8B15-7529FB93A6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2B44-C3A4-40B0-8FE6-F17DE291F5C7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29C-2FF0-46A7-BE40-9ADCC8DC14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69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7AE95C-3755-4C7A-BD99-0C679F4AB0A8}" type="datetime1">
              <a:rPr lang="ja-JP" altLang="en-US" smtClean="0"/>
              <a:t>2017/4/21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966ADF-3046-455D-BCDD-D54EF6FFEC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0413" y="2060575"/>
            <a:ext cx="7772400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7300" dirty="0" smtClean="0"/>
              <a:t>Part 1</a:t>
            </a:r>
            <a:r>
              <a:rPr lang="en-US" altLang="ja-JP" sz="9600" dirty="0" smtClean="0"/>
              <a:t/>
            </a:r>
            <a:br>
              <a:rPr lang="en-US" altLang="ja-JP" sz="9600" dirty="0" smtClean="0"/>
            </a:br>
            <a:r>
              <a:rPr lang="en-US" altLang="ja-JP" sz="9600" dirty="0" smtClean="0">
                <a:solidFill>
                  <a:schemeClr val="tx2"/>
                </a:solidFill>
              </a:rPr>
              <a:t>Unit 3</a:t>
            </a:r>
            <a:endParaRPr lang="ja-JP" altLang="en-US" sz="9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5100" indent="-901700">
              <a:spcBef>
                <a:spcPts val="5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en-US" altLang="ja-JP" sz="2800" dirty="0"/>
              <a:t>Aya: 	</a:t>
            </a:r>
            <a:r>
              <a:rPr lang="en-US" altLang="ja-JP" sz="2800" dirty="0" smtClean="0"/>
              <a:t>(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  </a:t>
            </a:r>
            <a:r>
              <a:rPr lang="en-US" altLang="ja-JP" sz="2800" dirty="0" smtClean="0"/>
              <a:t> ) </a:t>
            </a:r>
            <a:r>
              <a:rPr lang="en-US" altLang="ja-JP" sz="2800" dirty="0"/>
              <a:t>you ever </a:t>
            </a:r>
            <a:r>
              <a:rPr lang="en-US" altLang="ja-JP" sz="2800" dirty="0" smtClean="0"/>
              <a:t>(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</a:t>
            </a:r>
            <a:r>
              <a:rPr lang="en-US" altLang="ja-JP" sz="2800" dirty="0" smtClean="0"/>
              <a:t>) </a:t>
            </a:r>
            <a:r>
              <a:rPr lang="en-US" altLang="ja-JP" sz="2800" dirty="0"/>
              <a:t>to Korea</a:t>
            </a:r>
            <a:r>
              <a:rPr lang="en-US" altLang="ja-JP" sz="2800" dirty="0" smtClean="0"/>
              <a:t>?</a:t>
            </a:r>
          </a:p>
          <a:p>
            <a:pPr marL="1435100" indent="0">
              <a:spcBef>
                <a:spcPts val="5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ja-JP" altLang="en-US" sz="2000" dirty="0"/>
              <a:t>韓国に行ったことがある？</a:t>
            </a:r>
            <a:endParaRPr lang="en-US" altLang="ja-JP" sz="2000" dirty="0"/>
          </a:p>
          <a:p>
            <a:pPr marL="723900" indent="-279400">
              <a:spcBef>
                <a:spcPts val="12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Jim</a:t>
            </a:r>
            <a:r>
              <a:rPr lang="en-US" altLang="ja-JP" sz="2800" dirty="0"/>
              <a:t>: 	No, never</a:t>
            </a:r>
            <a:r>
              <a:rPr lang="en-US" altLang="ja-JP" sz="2800" dirty="0" smtClean="0"/>
              <a:t>.  </a:t>
            </a:r>
            <a:r>
              <a:rPr lang="en-US" altLang="ja-JP" sz="2800" dirty="0"/>
              <a:t>How about you</a:t>
            </a:r>
            <a:r>
              <a:rPr lang="en-US" altLang="ja-JP" sz="2800" dirty="0" smtClean="0"/>
              <a:t>?</a:t>
            </a:r>
          </a:p>
          <a:p>
            <a:pPr marL="723900" indent="711200">
              <a:spcBef>
                <a:spcPts val="5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ja-JP" altLang="en-US" sz="2000" dirty="0"/>
              <a:t>いや，一度もないよ．君はあるの？</a:t>
            </a:r>
            <a:endParaRPr lang="en-US" altLang="ja-JP" sz="2000" dirty="0" smtClean="0"/>
          </a:p>
          <a:p>
            <a:pPr marL="1435100" indent="-901700">
              <a:spcBef>
                <a:spcPts val="12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en-US" altLang="ja-JP" sz="2800" dirty="0" smtClean="0"/>
              <a:t>Aya</a:t>
            </a:r>
            <a:r>
              <a:rPr lang="en-US" altLang="ja-JP" sz="2800" dirty="0"/>
              <a:t>: 	I </a:t>
            </a:r>
            <a:r>
              <a:rPr lang="en-US" altLang="ja-JP" sz="2800" dirty="0" smtClean="0"/>
              <a:t>(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   </a:t>
            </a:r>
            <a:r>
              <a:rPr lang="en-US" altLang="ja-JP" sz="2800" dirty="0" smtClean="0"/>
              <a:t> ) </a:t>
            </a:r>
            <a:r>
              <a:rPr lang="en-US" altLang="ja-JP" sz="2800" dirty="0"/>
              <a:t>to Korea with my family for the first time when I was twelve.</a:t>
            </a:r>
          </a:p>
          <a:p>
            <a:pPr marL="1435100" indent="0">
              <a:spcBef>
                <a:spcPts val="6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en-US" altLang="ja-JP" sz="2800" dirty="0"/>
              <a:t>I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              </a:t>
            </a:r>
            <a:r>
              <a:rPr lang="en-US" altLang="ja-JP" sz="2800" dirty="0" smtClean="0"/>
              <a:t>) (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</a:t>
            </a:r>
            <a:r>
              <a:rPr lang="en-US" altLang="ja-JP" sz="2800" dirty="0" smtClean="0"/>
              <a:t> ) </a:t>
            </a:r>
            <a:r>
              <a:rPr lang="en-US" altLang="ja-JP" sz="2800" dirty="0"/>
              <a:t>interested in Korean culture since then</a:t>
            </a:r>
            <a:r>
              <a:rPr lang="en-US" altLang="ja-JP" sz="2800" dirty="0" smtClean="0"/>
              <a:t>.</a:t>
            </a:r>
          </a:p>
          <a:p>
            <a:pPr marL="1435100" indent="0">
              <a:spcBef>
                <a:spcPts val="5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en-US" altLang="ja-JP" sz="2400" dirty="0"/>
              <a:t>12</a:t>
            </a:r>
            <a:r>
              <a:rPr lang="ja-JP" altLang="en-US" sz="2000" dirty="0"/>
              <a:t>歳のとき家族と初めて韓国へ旅行して，それ以来韓国文化に興味があるの．</a:t>
            </a:r>
            <a:endParaRPr lang="en-US" altLang="ja-JP" sz="20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44526" y="260450"/>
            <a:ext cx="506357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</a:t>
            </a: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Focus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6  </a:t>
            </a:r>
            <a:r>
              <a:rPr lang="ja-JP" altLang="en-US" sz="2800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完了形</a:t>
            </a:r>
            <a:r>
              <a:rPr lang="ja-JP" altLang="en-US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  <a:endParaRPr lang="en-US" altLang="ja-JP" b="1" dirty="0">
              <a:solidFill>
                <a:srgbClr val="7030A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5614" y="922933"/>
            <a:ext cx="1329879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00B05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Drills 4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7632476" y="341034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10 トラック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23.068" end="5372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52" y="1628800"/>
            <a:ext cx="432000" cy="432000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02576" y="1458251"/>
            <a:ext cx="3960440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Have                         been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338123" y="3366872"/>
            <a:ext cx="1440160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traveled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433659" y="4279448"/>
            <a:ext cx="2592288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have         been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6610" y="3140968"/>
            <a:ext cx="7207798" cy="129614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000" dirty="0" smtClean="0"/>
              <a:t>I </a:t>
            </a:r>
            <a:r>
              <a:rPr lang="en-US" altLang="ja-JP" sz="3000" i="1" dirty="0"/>
              <a:t>have been to</a:t>
            </a:r>
            <a:r>
              <a:rPr lang="en-US" altLang="ja-JP" sz="3000" dirty="0"/>
              <a:t> </a:t>
            </a:r>
            <a:r>
              <a:rPr lang="en-US" altLang="ja-JP" sz="3000" u="sng" dirty="0"/>
              <a:t>Okinawa</a:t>
            </a:r>
            <a:r>
              <a:rPr lang="en-US" altLang="ja-JP" sz="3000" dirty="0"/>
              <a:t> </a:t>
            </a:r>
            <a:r>
              <a:rPr lang="en-US" altLang="ja-JP" sz="3000" u="sng" dirty="0"/>
              <a:t>once</a:t>
            </a:r>
            <a:r>
              <a:rPr lang="en-US" altLang="ja-JP" sz="3000" dirty="0" smtClean="0"/>
              <a:t>.  I </a:t>
            </a:r>
            <a:r>
              <a:rPr lang="en-US" altLang="ja-JP" sz="3000" u="sng" dirty="0"/>
              <a:t>tried diving</a:t>
            </a:r>
            <a:r>
              <a:rPr lang="en-US" altLang="ja-JP" sz="3000" dirty="0"/>
              <a:t> for the first time there. </a:t>
            </a:r>
            <a:r>
              <a:rPr lang="en-US" altLang="ja-JP" sz="3000" dirty="0" smtClean="0"/>
              <a:t>  </a:t>
            </a:r>
            <a:r>
              <a:rPr lang="en-US" altLang="ja-JP" sz="3000" u="sng" dirty="0" smtClean="0"/>
              <a:t>It </a:t>
            </a:r>
            <a:r>
              <a:rPr lang="en-US" altLang="ja-JP" sz="3000" u="sng" dirty="0"/>
              <a:t>was very exciting</a:t>
            </a:r>
            <a:r>
              <a:rPr lang="en-US" altLang="ja-JP" sz="3000" dirty="0"/>
              <a:t>.</a:t>
            </a:r>
            <a:endParaRPr kumimoji="1" lang="ja-JP" altLang="en-US" sz="3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14314" y="548581"/>
            <a:ext cx="4775546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Focus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6  </a:t>
            </a:r>
            <a:r>
              <a:rPr lang="ja-JP" altLang="en-US" sz="2800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完了形</a:t>
            </a:r>
            <a:r>
              <a:rPr lang="ja-JP" altLang="en-US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  <a:endParaRPr lang="en-US" altLang="ja-JP" b="1" dirty="0">
              <a:solidFill>
                <a:srgbClr val="7030A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2501" y="1310683"/>
            <a:ext cx="425214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00B05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for Expression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788024" y="1310683"/>
            <a:ext cx="1800200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体験を述べる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99889" y="2174379"/>
            <a:ext cx="6808415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下線部を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Arial Unicode MS" panose="020B0604020202020204" pitchFamily="50" charset="-128"/>
              </a:rPr>
              <a:t>置き換えて，旅行で体験したことを述べなさい．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7668344" y="576716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11 トラック1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69.9688" end="5446.363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518" y="419002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24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0427" y="722701"/>
            <a:ext cx="8094021" cy="5688013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ja-JP" altLang="en-US" sz="2800" dirty="0" smtClean="0"/>
              <a:t> </a:t>
            </a:r>
            <a:endParaRPr lang="ja-JP" altLang="ja-JP" sz="2800" dirty="0"/>
          </a:p>
        </p:txBody>
      </p:sp>
      <p:sp>
        <p:nvSpPr>
          <p:cNvPr id="4099" name="コンテンツ プレースホルダー 2"/>
          <p:cNvSpPr txBox="1">
            <a:spLocks/>
          </p:cNvSpPr>
          <p:nvPr/>
        </p:nvSpPr>
        <p:spPr bwMode="auto">
          <a:xfrm>
            <a:off x="7753350" y="115888"/>
            <a:ext cx="1079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74118" y="163186"/>
            <a:ext cx="2376487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="1" dirty="0" smtClean="0">
                <a:solidFill>
                  <a:srgbClr val="7030A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Target</a:t>
            </a:r>
            <a:endParaRPr lang="ja-JP" altLang="en-US" b="1" dirty="0">
              <a:solidFill>
                <a:srgbClr val="7030A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459558" y="739448"/>
            <a:ext cx="8094021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ja-JP" altLang="en-US" sz="2800" dirty="0" smtClean="0"/>
              <a:t> 　</a:t>
            </a:r>
            <a:r>
              <a:rPr lang="en-US" altLang="ja-JP" sz="2800" dirty="0"/>
              <a:t> </a:t>
            </a:r>
            <a:r>
              <a:rPr lang="en-US" altLang="ja-JP" sz="2000" dirty="0"/>
              <a:t>①</a:t>
            </a:r>
            <a:r>
              <a:rPr lang="en-US" altLang="ja-JP" sz="2800" dirty="0"/>
              <a:t> </a:t>
            </a:r>
            <a:r>
              <a:rPr lang="en-US" altLang="ja-JP" sz="2800" b="1" u="sng" dirty="0" smtClean="0">
                <a:solidFill>
                  <a:srgbClr val="0070C0"/>
                </a:solidFill>
              </a:rPr>
              <a:t>Have</a:t>
            </a:r>
            <a:r>
              <a:rPr lang="en-US" altLang="ja-JP" sz="2800" u="sng" dirty="0" smtClean="0"/>
              <a:t> you ever </a:t>
            </a:r>
            <a:r>
              <a:rPr lang="en-US" altLang="ja-JP" sz="2800" b="1" u="sng" dirty="0" smtClean="0">
                <a:solidFill>
                  <a:srgbClr val="0070C0"/>
                </a:solidFill>
              </a:rPr>
              <a:t>visited</a:t>
            </a:r>
            <a:r>
              <a:rPr lang="en-US" altLang="ja-JP" sz="2800" u="sng" dirty="0" smtClean="0"/>
              <a:t> Hiroshima?</a:t>
            </a:r>
            <a:r>
              <a:rPr lang="en-US" altLang="ja-JP" sz="2800" dirty="0" smtClean="0"/>
              <a:t>  I visited Hiroshima with my family for the first time this spring.  We </a:t>
            </a:r>
            <a:r>
              <a:rPr lang="en-US" altLang="ja-JP" sz="2800" dirty="0"/>
              <a:t>went to Hiroshima Peace Memorial Park and </a:t>
            </a:r>
            <a:r>
              <a:rPr lang="en-US" altLang="ja-JP" sz="2800" dirty="0" smtClean="0"/>
              <a:t>visited the </a:t>
            </a:r>
            <a:r>
              <a:rPr lang="en-US" altLang="ja-JP" sz="2800" dirty="0"/>
              <a:t>Peace Memorial Museum and several monuments</a:t>
            </a:r>
            <a:r>
              <a:rPr lang="en-US" altLang="ja-JP" sz="2800" dirty="0" smtClean="0"/>
              <a:t>.  I </a:t>
            </a:r>
            <a:r>
              <a:rPr lang="en-US" altLang="ja-JP" sz="2800" dirty="0"/>
              <a:t>learned a lot about the history of Hiroshima and </a:t>
            </a:r>
            <a:r>
              <a:rPr lang="en-US" altLang="ja-JP" sz="2800" dirty="0" smtClean="0"/>
              <a:t>the atomic </a:t>
            </a:r>
            <a:r>
              <a:rPr lang="en-US" altLang="ja-JP" sz="2800" dirty="0"/>
              <a:t>bombing</a:t>
            </a:r>
            <a:r>
              <a:rPr lang="en-US" altLang="ja-JP" sz="2800" dirty="0" smtClean="0"/>
              <a:t>.  </a:t>
            </a:r>
            <a:r>
              <a:rPr lang="en-US" altLang="ja-JP" sz="2000" dirty="0" smtClean="0"/>
              <a:t>②</a:t>
            </a:r>
            <a:r>
              <a:rPr lang="en-US" altLang="ja-JP" sz="2800" dirty="0" smtClean="0"/>
              <a:t> </a:t>
            </a:r>
            <a:r>
              <a:rPr lang="en-US" altLang="ja-JP" sz="2800" u="sng" dirty="0"/>
              <a:t>Hiroshima </a:t>
            </a:r>
            <a:r>
              <a:rPr lang="en-US" altLang="ja-JP" sz="2800" b="1" u="sng" dirty="0">
                <a:solidFill>
                  <a:srgbClr val="0070C0"/>
                </a:solidFill>
              </a:rPr>
              <a:t>has been</a:t>
            </a:r>
            <a:r>
              <a:rPr lang="en-US" altLang="ja-JP" sz="2800" u="sng" dirty="0"/>
              <a:t> a symbol </a:t>
            </a:r>
            <a:r>
              <a:rPr lang="en-US" altLang="ja-JP" sz="2800" u="sng" dirty="0" smtClean="0"/>
              <a:t>of peace </a:t>
            </a:r>
            <a:r>
              <a:rPr lang="en-US" altLang="ja-JP" sz="2800" u="sng" dirty="0"/>
              <a:t>for a long time.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 I </a:t>
            </a:r>
            <a:r>
              <a:rPr lang="en-US" altLang="ja-JP" sz="2800" b="1" dirty="0">
                <a:solidFill>
                  <a:srgbClr val="0070C0"/>
                </a:solidFill>
              </a:rPr>
              <a:t>have come </a:t>
            </a:r>
            <a:r>
              <a:rPr lang="en-US" altLang="ja-JP" sz="2800" dirty="0"/>
              <a:t>to understand </a:t>
            </a:r>
            <a:r>
              <a:rPr lang="en-US" altLang="ja-JP" sz="2800" dirty="0" smtClean="0"/>
              <a:t>the importance </a:t>
            </a:r>
            <a:r>
              <a:rPr lang="en-US" altLang="ja-JP" sz="2800" dirty="0"/>
              <a:t>of peace through the trip.</a:t>
            </a:r>
            <a:endParaRPr lang="ja-JP" altLang="ja-JP" sz="2800" dirty="0"/>
          </a:p>
        </p:txBody>
      </p:sp>
      <p:pic>
        <p:nvPicPr>
          <p:cNvPr id="2" name="01 トラック0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00" end="5532.9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997" y="903071"/>
            <a:ext cx="432709" cy="43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0605" y="944724"/>
            <a:ext cx="8064896" cy="5436604"/>
          </a:xfrm>
        </p:spPr>
        <p:txBody>
          <a:bodyPr/>
          <a:lstStyle/>
          <a:p>
            <a:pPr marL="723900" indent="-457200">
              <a:spcBef>
                <a:spcPts val="500"/>
              </a:spcBef>
              <a:spcAft>
                <a:spcPts val="0"/>
              </a:spcAft>
              <a:buNone/>
              <a:tabLst>
                <a:tab pos="1168400" algn="l"/>
              </a:tabLst>
            </a:pPr>
            <a:r>
              <a:rPr lang="en-US" altLang="ja-JP" sz="2400" dirty="0" smtClean="0"/>
              <a:t>  Jim</a:t>
            </a:r>
            <a:r>
              <a:rPr lang="en-US" altLang="ja-JP" sz="2400" dirty="0"/>
              <a:t>: </a:t>
            </a:r>
            <a:r>
              <a:rPr lang="en-US" altLang="ja-JP" sz="2400" dirty="0" smtClean="0"/>
              <a:t>	I </a:t>
            </a:r>
            <a:r>
              <a:rPr lang="en-US" altLang="ja-JP" sz="2400" dirty="0"/>
              <a:t>heard you went to Okinawa.  How was the trip?</a:t>
            </a:r>
          </a:p>
          <a:p>
            <a:pPr marL="723900" indent="-457200">
              <a:spcBef>
                <a:spcPts val="500"/>
              </a:spcBef>
              <a:spcAft>
                <a:spcPts val="0"/>
              </a:spcAft>
              <a:buNone/>
              <a:tabLst>
                <a:tab pos="1168400" algn="l"/>
              </a:tabLst>
            </a:pPr>
            <a:r>
              <a:rPr lang="en-US" altLang="ja-JP" sz="2400" dirty="0" smtClean="0"/>
              <a:t>  Aya</a:t>
            </a:r>
            <a:r>
              <a:rPr lang="en-US" altLang="ja-JP" sz="2400" dirty="0"/>
              <a:t>: 	It was great!  </a:t>
            </a:r>
          </a:p>
          <a:p>
            <a:pPr marL="723900" indent="-457200">
              <a:spcBef>
                <a:spcPts val="500"/>
              </a:spcBef>
              <a:spcAft>
                <a:spcPts val="0"/>
              </a:spcAft>
              <a:buNone/>
              <a:tabLst>
                <a:tab pos="1168400" algn="l"/>
              </a:tabLst>
            </a:pPr>
            <a:r>
              <a:rPr lang="en-US" altLang="ja-JP" sz="2400" dirty="0" smtClean="0"/>
              <a:t>  Jim</a:t>
            </a:r>
            <a:r>
              <a:rPr lang="en-US" altLang="ja-JP" sz="2400" dirty="0"/>
              <a:t>: 	What did you like best about Okinawa?</a:t>
            </a:r>
          </a:p>
          <a:p>
            <a:pPr marL="1168400" indent="-901700">
              <a:spcBef>
                <a:spcPts val="500"/>
              </a:spcBef>
              <a:spcAft>
                <a:spcPts val="0"/>
              </a:spcAft>
              <a:buNone/>
              <a:tabLst>
                <a:tab pos="1168400" algn="l"/>
              </a:tabLst>
            </a:pPr>
            <a:r>
              <a:rPr lang="en-US" altLang="ja-JP" sz="2400" dirty="0" smtClean="0"/>
              <a:t>  Aya</a:t>
            </a:r>
            <a:r>
              <a:rPr lang="en-US" altLang="ja-JP" sz="2400" dirty="0"/>
              <a:t>: 	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beaches!  I had never seen such beautiful </a:t>
            </a:r>
            <a:r>
              <a:rPr lang="en-US" altLang="ja-JP" sz="2400" dirty="0" smtClean="0"/>
              <a:t>  beaches  before</a:t>
            </a:r>
            <a:r>
              <a:rPr lang="en-US" altLang="ja-JP" sz="2400" dirty="0"/>
              <a:t>.  I enjoyed swimming and scuba diving with my friends. </a:t>
            </a:r>
          </a:p>
          <a:p>
            <a:pPr marL="1168400" indent="-901700">
              <a:spcBef>
                <a:spcPts val="500"/>
              </a:spcBef>
              <a:spcAft>
                <a:spcPts val="0"/>
              </a:spcAft>
              <a:buNone/>
              <a:tabLst>
                <a:tab pos="1168400" algn="l"/>
              </a:tabLst>
            </a:pPr>
            <a:r>
              <a:rPr lang="en-US" altLang="ja-JP" sz="2400" dirty="0" smtClean="0"/>
              <a:t>  Jim</a:t>
            </a:r>
            <a:r>
              <a:rPr lang="en-US" altLang="ja-JP" sz="2400" dirty="0"/>
              <a:t>: 	</a:t>
            </a:r>
            <a:r>
              <a:rPr lang="en-US" altLang="ja-JP" sz="2400" dirty="0" smtClean="0"/>
              <a:t>Lucky you!  How was the food?  I’ve never had   Okinawan </a:t>
            </a:r>
            <a:r>
              <a:rPr lang="en-US" altLang="ja-JP" sz="2400" dirty="0"/>
              <a:t>food.</a:t>
            </a:r>
          </a:p>
          <a:p>
            <a:pPr marL="723900" indent="-457200">
              <a:spcBef>
                <a:spcPts val="500"/>
              </a:spcBef>
              <a:spcAft>
                <a:spcPts val="0"/>
              </a:spcAft>
              <a:buNone/>
              <a:tabLst>
                <a:tab pos="723900" algn="l"/>
                <a:tab pos="1168400" algn="l"/>
              </a:tabLst>
            </a:pPr>
            <a:r>
              <a:rPr lang="en-US" altLang="ja-JP" sz="2400" dirty="0" smtClean="0"/>
              <a:t>  Aya</a:t>
            </a:r>
            <a:r>
              <a:rPr lang="en-US" altLang="ja-JP" sz="2400" dirty="0"/>
              <a:t>: 	Oh, it was good.  We tried </a:t>
            </a:r>
            <a:r>
              <a:rPr lang="en-US" altLang="ja-JP" sz="2400" i="1" dirty="0" err="1"/>
              <a:t>goya</a:t>
            </a:r>
            <a:r>
              <a:rPr lang="en-US" altLang="ja-JP" sz="2400" i="1" dirty="0"/>
              <a:t> </a:t>
            </a:r>
            <a:r>
              <a:rPr lang="en-US" altLang="ja-JP" sz="2400" i="1" dirty="0" err="1"/>
              <a:t>chanpuru</a:t>
            </a:r>
            <a:r>
              <a:rPr lang="en-US" altLang="ja-JP" sz="2400" dirty="0"/>
              <a:t>.</a:t>
            </a:r>
          </a:p>
          <a:p>
            <a:pPr marL="723900" indent="-457200">
              <a:spcBef>
                <a:spcPts val="500"/>
              </a:spcBef>
              <a:spcAft>
                <a:spcPts val="0"/>
              </a:spcAft>
              <a:buNone/>
              <a:tabLst>
                <a:tab pos="1168400" algn="l"/>
              </a:tabLst>
            </a:pPr>
            <a:r>
              <a:rPr lang="en-US" altLang="ja-JP" sz="2400" dirty="0" smtClean="0"/>
              <a:t>  Jim</a:t>
            </a:r>
            <a:r>
              <a:rPr lang="en-US" altLang="ja-JP" sz="2400" dirty="0"/>
              <a:t>: 	</a:t>
            </a:r>
            <a:r>
              <a:rPr lang="en-US" altLang="ja-JP" sz="2400" i="1" dirty="0"/>
              <a:t>Goya </a:t>
            </a:r>
            <a:r>
              <a:rPr lang="en-US" altLang="ja-JP" sz="2400" i="1" dirty="0" err="1" smtClean="0"/>
              <a:t>chanpuru</a:t>
            </a:r>
            <a:r>
              <a:rPr lang="en-US" altLang="ja-JP" sz="2400" dirty="0" smtClean="0"/>
              <a:t>?  What’s </a:t>
            </a:r>
            <a:r>
              <a:rPr lang="en-US" altLang="ja-JP" sz="2400" dirty="0"/>
              <a:t>that?</a:t>
            </a:r>
          </a:p>
          <a:p>
            <a:pPr marL="1168400" indent="-901700"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ja-JP" sz="2400" dirty="0" smtClean="0"/>
              <a:t>  Aya</a:t>
            </a:r>
            <a:r>
              <a:rPr lang="en-US" altLang="ja-JP" sz="2400" dirty="0"/>
              <a:t>: </a:t>
            </a:r>
            <a:r>
              <a:rPr lang="en-US" altLang="ja-JP" sz="2400" dirty="0" smtClean="0"/>
              <a:t>  </a:t>
            </a:r>
            <a:r>
              <a:rPr lang="en-US" altLang="ja-JP" sz="2400" i="1" dirty="0" smtClean="0"/>
              <a:t>Goya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is bitter melon.  </a:t>
            </a:r>
            <a:r>
              <a:rPr lang="en-US" altLang="ja-JP" sz="2400" i="1" dirty="0" err="1"/>
              <a:t>Chanpuru</a:t>
            </a:r>
            <a:r>
              <a:rPr lang="en-US" altLang="ja-JP" sz="2400" dirty="0"/>
              <a:t> means mixing.  </a:t>
            </a:r>
            <a:r>
              <a:rPr lang="en-US" altLang="ja-JP" sz="2400" i="1" dirty="0"/>
              <a:t>Goya </a:t>
            </a:r>
            <a:r>
              <a:rPr lang="en-US" altLang="ja-JP" sz="2400" i="1" dirty="0" err="1"/>
              <a:t>chanpuru</a:t>
            </a:r>
            <a:r>
              <a:rPr lang="en-US" altLang="ja-JP" sz="2400" dirty="0"/>
              <a:t> is made by mixing </a:t>
            </a:r>
            <a:r>
              <a:rPr lang="en-US" altLang="ja-JP" sz="2400" i="1" dirty="0" err="1"/>
              <a:t>goya</a:t>
            </a:r>
            <a:r>
              <a:rPr lang="en-US" altLang="ja-JP" sz="2400" dirty="0"/>
              <a:t>, egg, pork and tofu.  I want to make it myself.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11561" y="296652"/>
            <a:ext cx="1224135" cy="64807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b="1" dirty="0" smtClean="0">
                <a:solidFill>
                  <a:srgbClr val="7030A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Listen</a:t>
            </a:r>
            <a:endParaRPr lang="ja-JP" altLang="en-US" b="1" dirty="0">
              <a:solidFill>
                <a:srgbClr val="7030A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7668344" y="413141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02 トラック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974.6184" end="4257.64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34467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8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5040" y="1772816"/>
            <a:ext cx="8229600" cy="2548880"/>
          </a:xfrm>
        </p:spPr>
        <p:txBody>
          <a:bodyPr/>
          <a:lstStyle/>
          <a:p>
            <a:pPr marL="542925" indent="-542925">
              <a:buNone/>
              <a:tabLst>
                <a:tab pos="533400" algn="l"/>
              </a:tabLst>
            </a:pPr>
            <a:r>
              <a:rPr lang="en-US" altLang="ja-JP" dirty="0"/>
              <a:t> </a:t>
            </a:r>
            <a:r>
              <a:rPr lang="en-US" altLang="ja-JP" dirty="0" smtClean="0"/>
              <a:t> 1. Where did you go on your school trip in junior high school?</a:t>
            </a:r>
          </a:p>
          <a:p>
            <a:pPr marL="0" indent="0">
              <a:spcBef>
                <a:spcPts val="2400"/>
              </a:spcBef>
              <a:buNone/>
              <a:tabLst>
                <a:tab pos="542925" algn="l"/>
              </a:tabLst>
            </a:pPr>
            <a:r>
              <a:rPr kumimoji="1" lang="en-US" altLang="ja-JP" dirty="0" smtClean="0"/>
              <a:t>  2. </a:t>
            </a:r>
            <a:r>
              <a:rPr lang="en-US" altLang="ja-JP" dirty="0"/>
              <a:t>What have you come to understand through </a:t>
            </a:r>
            <a:r>
              <a:rPr lang="en-US" altLang="ja-JP" dirty="0" smtClean="0"/>
              <a:t>     	 the </a:t>
            </a:r>
            <a:r>
              <a:rPr lang="en-US" altLang="ja-JP" dirty="0"/>
              <a:t>school trip?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11560" y="764704"/>
            <a:ext cx="2225673" cy="81754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4000" b="1" dirty="0" smtClean="0">
                <a:solidFill>
                  <a:srgbClr val="7030A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Let’s Talk</a:t>
            </a:r>
            <a:endParaRPr lang="ja-JP" altLang="en-US" sz="4000" b="1" dirty="0">
              <a:solidFill>
                <a:srgbClr val="7030A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7668344" y="413141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04 トラック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03.8976" end="11892.95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2509" y="2348880"/>
            <a:ext cx="432048" cy="432048"/>
          </a:xfrm>
          <a:prstGeom prst="rect">
            <a:avLst/>
          </a:prstGeom>
        </p:spPr>
      </p:pic>
      <p:pic>
        <p:nvPicPr>
          <p:cNvPr id="5" name="04 トラック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79.328" end="5603.410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0230" y="3632384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97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2088" y="1774334"/>
            <a:ext cx="8041539" cy="39604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1</a:t>
            </a:r>
            <a:r>
              <a:rPr lang="en-US" altLang="ja-JP" dirty="0"/>
              <a:t>. I </a:t>
            </a:r>
            <a:r>
              <a:rPr lang="en-US" altLang="ja-JP" b="1" dirty="0">
                <a:solidFill>
                  <a:srgbClr val="0070C0"/>
                </a:solidFill>
              </a:rPr>
              <a:t>lost</a:t>
            </a:r>
            <a:r>
              <a:rPr lang="en-US" altLang="ja-JP" dirty="0"/>
              <a:t> my bike key yesterday.</a:t>
            </a:r>
            <a:r>
              <a:rPr lang="ja-JP" altLang="ja-JP" dirty="0"/>
              <a:t>　</a:t>
            </a:r>
            <a:endParaRPr lang="en-US" altLang="ja-JP" dirty="0" smtClean="0"/>
          </a:p>
          <a:p>
            <a:pPr marL="0" indent="628650">
              <a:spcBef>
                <a:spcPts val="1200"/>
              </a:spcBef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私は昨日，自転車のかぎをなくしました．</a:t>
            </a:r>
            <a:endParaRPr lang="en-US" altLang="ja-JP" sz="2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ja-JP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8650" indent="-628650">
              <a:spcBef>
                <a:spcPts val="0"/>
              </a:spcBef>
              <a:buNone/>
            </a:pPr>
            <a:r>
              <a:rPr lang="en-US" altLang="ja-JP" dirty="0"/>
              <a:t> </a:t>
            </a:r>
            <a:r>
              <a:rPr lang="en-US" altLang="ja-JP" dirty="0" smtClean="0">
                <a:solidFill>
                  <a:srgbClr val="0070C0"/>
                </a:solidFill>
              </a:rPr>
              <a:t>  </a:t>
            </a:r>
            <a:r>
              <a:rPr lang="en-US" altLang="ja-JP" dirty="0" smtClean="0"/>
              <a:t>2</a:t>
            </a:r>
            <a:r>
              <a:rPr lang="en-US" altLang="ja-JP" dirty="0"/>
              <a:t>. I </a:t>
            </a:r>
            <a:r>
              <a:rPr lang="en-US" altLang="ja-JP" b="1" dirty="0">
                <a:solidFill>
                  <a:srgbClr val="0070C0"/>
                </a:solidFill>
              </a:rPr>
              <a:t>have lost</a:t>
            </a:r>
            <a:r>
              <a:rPr lang="en-US" altLang="ja-JP" dirty="0"/>
              <a:t> my bike key. </a:t>
            </a:r>
            <a:r>
              <a:rPr lang="en-US" altLang="ja-JP" dirty="0" smtClean="0"/>
              <a:t> I </a:t>
            </a:r>
            <a:r>
              <a:rPr lang="en-US" altLang="ja-JP" dirty="0"/>
              <a:t>have to walk to the station.</a:t>
            </a:r>
            <a:r>
              <a:rPr lang="ja-JP" altLang="ja-JP" dirty="0"/>
              <a:t>　</a:t>
            </a:r>
            <a:endParaRPr lang="en-US" altLang="ja-JP" dirty="0" smtClean="0"/>
          </a:p>
          <a:p>
            <a:pPr marL="628650" indent="0">
              <a:spcBef>
                <a:spcPts val="1200"/>
              </a:spcBef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私は自転車のかぎをなくしました．駅まで歩いていかなければなりません．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5288" y="163186"/>
            <a:ext cx="6264944" cy="673526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ja-JP" sz="3600" b="1" dirty="0" smtClean="0">
              <a:solidFill>
                <a:srgbClr val="7030A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4526" y="260450"/>
            <a:ext cx="506357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Focus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6  </a:t>
            </a:r>
            <a:r>
              <a:rPr lang="ja-JP" altLang="en-US" sz="2800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完了形</a:t>
            </a:r>
            <a:r>
              <a:rPr lang="ja-JP" altLang="en-US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  <a:endParaRPr lang="en-US" altLang="ja-JP" b="1" dirty="0">
              <a:solidFill>
                <a:srgbClr val="7030A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81681" y="980728"/>
            <a:ext cx="684264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00B05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ja-JP" altLang="en-US" sz="2800" dirty="0" smtClean="0">
                <a:ea typeface="ＭＳ ゴシック" panose="020B0609070205080204" pitchFamily="49" charset="-128"/>
                <a:cs typeface="Arial Unicode MS" panose="020B0604020202020204" pitchFamily="50" charset="-128"/>
              </a:rPr>
              <a:t>過去形と現在完了形（</a:t>
            </a:r>
            <a:r>
              <a:rPr lang="en-US" altLang="ja-JP" sz="2800" dirty="0" smtClean="0">
                <a:ea typeface="ＭＳ ゴシック" panose="020B0609070205080204" pitchFamily="49" charset="-128"/>
                <a:cs typeface="Arial Unicode MS" panose="020B0604020202020204" pitchFamily="50" charset="-128"/>
              </a:rPr>
              <a:t>have</a:t>
            </a:r>
            <a:r>
              <a:rPr lang="ja-JP" altLang="en-US" sz="2800" dirty="0" smtClean="0">
                <a:ea typeface="ＭＳ ゴシック" panose="020B0609070205080204" pitchFamily="49" charset="-128"/>
                <a:cs typeface="Arial Unicode MS" panose="020B0604020202020204" pitchFamily="50" charset="-128"/>
              </a:rPr>
              <a:t>＋過去分詞）</a:t>
            </a:r>
            <a:endParaRPr lang="en-US" altLang="ja-JP" sz="2800" dirty="0"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7668344" y="413141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05 トラック0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42.7092" end="11812.90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8257" y="1872132"/>
            <a:ext cx="432000" cy="432000"/>
          </a:xfrm>
          <a:prstGeom prst="rect">
            <a:avLst/>
          </a:prstGeom>
        </p:spPr>
      </p:pic>
      <p:pic>
        <p:nvPicPr>
          <p:cNvPr id="4" name="05 トラック0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77.8768" end="5355.18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7760" y="382010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5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34870" y="1092308"/>
            <a:ext cx="4491083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00B05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ja-JP" altLang="en-US" sz="2800" dirty="0">
                <a:ea typeface="ＭＳ ゴシック" panose="020B0609070205080204" pitchFamily="49" charset="-128"/>
                <a:cs typeface="Arial Unicode MS" panose="020B0604020202020204" pitchFamily="50" charset="-128"/>
              </a:rPr>
              <a:t>現在完了形の表す意味</a:t>
            </a:r>
            <a:endParaRPr lang="en-US" altLang="ja-JP" sz="2800" dirty="0"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778436" y="1764415"/>
            <a:ext cx="8041539" cy="461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622300" algn="l"/>
              </a:tabLst>
            </a:pPr>
            <a:r>
              <a:rPr lang="ja-JP" altLang="en-US" dirty="0" smtClean="0"/>
              <a:t>　</a:t>
            </a:r>
            <a:r>
              <a:rPr lang="en-US" altLang="ja-JP" sz="2800" dirty="0" smtClean="0"/>
              <a:t>3</a:t>
            </a:r>
            <a:r>
              <a:rPr lang="en-US" altLang="ja-JP" sz="2800" dirty="0"/>
              <a:t>. </a:t>
            </a:r>
            <a:r>
              <a:rPr lang="en-US" altLang="ja-JP" sz="2800" dirty="0" smtClean="0"/>
              <a:t>I </a:t>
            </a:r>
            <a:r>
              <a:rPr lang="en-US" altLang="ja-JP" sz="2800" dirty="0">
                <a:solidFill>
                  <a:srgbClr val="0070C0"/>
                </a:solidFill>
              </a:rPr>
              <a:t>have</a:t>
            </a:r>
            <a:r>
              <a:rPr lang="en-US" altLang="ja-JP" sz="2800" dirty="0"/>
              <a:t> already </a:t>
            </a:r>
            <a:r>
              <a:rPr lang="en-US" altLang="ja-JP" sz="2800" dirty="0">
                <a:solidFill>
                  <a:srgbClr val="0070C0"/>
                </a:solidFill>
              </a:rPr>
              <a:t>done</a:t>
            </a:r>
            <a:r>
              <a:rPr lang="en-US" altLang="ja-JP" sz="2800" dirty="0"/>
              <a:t> the dishes.</a:t>
            </a:r>
            <a:r>
              <a:rPr lang="ja-JP" altLang="ja-JP" sz="2800" dirty="0"/>
              <a:t>　</a:t>
            </a:r>
            <a:endParaRPr lang="en-US" altLang="ja-JP" sz="2800" dirty="0"/>
          </a:p>
          <a:p>
            <a:pPr marL="0" indent="628650">
              <a:spcBef>
                <a:spcPts val="600"/>
              </a:spcBef>
              <a:spcAft>
                <a:spcPts val="1200"/>
              </a:spcAft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すでに皿洗いを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終えました．</a:t>
            </a:r>
            <a:endParaRPr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8650" indent="-628650">
              <a:lnSpc>
                <a:spcPts val="2800"/>
              </a:lnSpc>
              <a:spcBef>
                <a:spcPts val="1200"/>
              </a:spcBef>
              <a:buNone/>
            </a:pPr>
            <a:r>
              <a:rPr lang="en-US" altLang="ja-JP" sz="2800" dirty="0" smtClean="0"/>
              <a:t>   4. </a:t>
            </a:r>
            <a:r>
              <a:rPr lang="en-US" altLang="ja-JP" sz="2800" dirty="0" smtClean="0">
                <a:solidFill>
                  <a:srgbClr val="0070C0"/>
                </a:solidFill>
              </a:rPr>
              <a:t>Have</a:t>
            </a:r>
            <a:r>
              <a:rPr lang="en-US" altLang="ja-JP" sz="2800" dirty="0" smtClean="0"/>
              <a:t> you ever </a:t>
            </a:r>
            <a:r>
              <a:rPr lang="en-US" altLang="ja-JP" sz="2800" dirty="0" smtClean="0">
                <a:solidFill>
                  <a:srgbClr val="0070C0"/>
                </a:solidFill>
              </a:rPr>
              <a:t>bought</a:t>
            </a:r>
            <a:r>
              <a:rPr lang="en-US" altLang="ja-JP" sz="2800" dirty="0" smtClean="0"/>
              <a:t> anything online?</a:t>
            </a:r>
            <a:r>
              <a:rPr lang="ja-JP" altLang="ja-JP" sz="2800" dirty="0" smtClean="0"/>
              <a:t>　</a:t>
            </a:r>
            <a:endParaRPr lang="en-US" altLang="ja-JP" sz="2800" dirty="0" smtClean="0"/>
          </a:p>
          <a:p>
            <a:pPr marL="6286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オンラインで買い物をしたことがありますか．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2300" indent="-622300">
              <a:spcBef>
                <a:spcPts val="1200"/>
              </a:spcBef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5</a:t>
            </a:r>
            <a:r>
              <a:rPr lang="en-US" altLang="ja-JP" sz="2800" dirty="0"/>
              <a:t>. We </a:t>
            </a:r>
            <a:r>
              <a:rPr lang="en-US" altLang="ja-JP" sz="2800" dirty="0">
                <a:solidFill>
                  <a:srgbClr val="0070C0"/>
                </a:solidFill>
              </a:rPr>
              <a:t>have known</a:t>
            </a:r>
            <a:r>
              <a:rPr lang="en-US" altLang="ja-JP" sz="2800" dirty="0"/>
              <a:t> each other since we were </a:t>
            </a:r>
            <a:r>
              <a:rPr lang="en-US" altLang="ja-JP" sz="2800" dirty="0" smtClean="0"/>
              <a:t> children</a:t>
            </a:r>
            <a:r>
              <a:rPr lang="en-US" altLang="ja-JP" sz="2800" dirty="0"/>
              <a:t>.</a:t>
            </a:r>
            <a:r>
              <a:rPr lang="ja-JP" altLang="ja-JP" sz="2800" dirty="0"/>
              <a:t>　</a:t>
            </a:r>
            <a:endParaRPr lang="en-US" altLang="ja-JP" sz="2800" dirty="0"/>
          </a:p>
          <a:p>
            <a:pPr marL="0" indent="628650">
              <a:spcBef>
                <a:spcPts val="600"/>
              </a:spcBef>
              <a:spcAft>
                <a:spcPts val="1200"/>
              </a:spcAft>
              <a:buNone/>
            </a:pPr>
            <a:r>
              <a:rPr lang="ja-JP" altLang="en-US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私たちは子どものころからの知り合いです．</a:t>
            </a:r>
            <a:endParaRPr lang="en-US" altLang="ja-JP" sz="2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8650" indent="-628650">
              <a:lnSpc>
                <a:spcPts val="2800"/>
              </a:lnSpc>
              <a:spcBef>
                <a:spcPts val="1200"/>
              </a:spcBef>
              <a:buNone/>
            </a:pPr>
            <a:r>
              <a:rPr lang="en-US" altLang="ja-JP" sz="2000" dirty="0"/>
              <a:t> </a:t>
            </a:r>
            <a:r>
              <a:rPr lang="en-US" altLang="ja-JP" sz="2800" dirty="0"/>
              <a:t>  </a:t>
            </a:r>
            <a:r>
              <a:rPr lang="en-US" altLang="ja-JP" sz="2800" dirty="0" smtClean="0"/>
              <a:t>6</a:t>
            </a:r>
            <a:r>
              <a:rPr lang="en-US" altLang="ja-JP" sz="2800" dirty="0"/>
              <a:t>. He </a:t>
            </a:r>
            <a:r>
              <a:rPr lang="en-US" altLang="ja-JP" sz="2800" dirty="0">
                <a:solidFill>
                  <a:srgbClr val="0070C0"/>
                </a:solidFill>
              </a:rPr>
              <a:t>has been doing</a:t>
            </a:r>
            <a:r>
              <a:rPr lang="en-US" altLang="ja-JP" sz="2800" dirty="0"/>
              <a:t> the laundry since this morning</a:t>
            </a:r>
            <a:r>
              <a:rPr lang="en-US" altLang="ja-JP" sz="2800" dirty="0" smtClean="0"/>
              <a:t>.</a:t>
            </a:r>
            <a:r>
              <a:rPr lang="ja-JP" altLang="en-US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彼は今朝からずっと洗濯をしています．</a:t>
            </a:r>
            <a:endParaRPr lang="en-US" altLang="ja-JP" sz="2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8650" indent="0">
              <a:spcBef>
                <a:spcPts val="0"/>
              </a:spcBef>
              <a:spcAft>
                <a:spcPts val="1200"/>
              </a:spcAft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8650" indent="0">
              <a:spcBef>
                <a:spcPts val="1200"/>
              </a:spcBef>
              <a:buFont typeface="Arial" charset="0"/>
              <a:buNone/>
            </a:pP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8650" indent="0">
              <a:spcBef>
                <a:spcPts val="1200"/>
              </a:spcBef>
              <a:buFont typeface="Arial" charset="0"/>
              <a:buNone/>
            </a:pP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54540" y="534393"/>
            <a:ext cx="506357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Focus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6  </a:t>
            </a:r>
            <a:r>
              <a:rPr lang="ja-JP" altLang="en-US" sz="2800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完了形</a:t>
            </a:r>
            <a:r>
              <a:rPr lang="ja-JP" altLang="en-US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  <a:endParaRPr lang="en-US" altLang="ja-JP" b="1" dirty="0">
              <a:solidFill>
                <a:srgbClr val="7030A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7668344" y="614977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3" name="06 トラック0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1.5194" end="21814.894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1464" y="1888737"/>
            <a:ext cx="432000" cy="432000"/>
          </a:xfrm>
          <a:prstGeom prst="rect">
            <a:avLst/>
          </a:prstGeom>
        </p:spPr>
      </p:pic>
      <p:pic>
        <p:nvPicPr>
          <p:cNvPr id="14" name="06 トラック0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85.5436" end="16824.977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9992" y="2928584"/>
            <a:ext cx="432000" cy="432000"/>
          </a:xfrm>
          <a:prstGeom prst="rect">
            <a:avLst/>
          </a:prstGeom>
        </p:spPr>
      </p:pic>
      <p:pic>
        <p:nvPicPr>
          <p:cNvPr id="15" name="06 トラック0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83.5408" end="11404.8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7676" y="4478018"/>
            <a:ext cx="432000" cy="432000"/>
          </a:xfrm>
          <a:prstGeom prst="rect">
            <a:avLst/>
          </a:prstGeom>
        </p:spPr>
      </p:pic>
      <p:pic>
        <p:nvPicPr>
          <p:cNvPr id="16" name="06 トラック0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49.2176" end="5437.73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72872" y="59365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6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2909" y="1889076"/>
            <a:ext cx="8269941" cy="4343793"/>
          </a:xfrm>
        </p:spPr>
        <p:txBody>
          <a:bodyPr/>
          <a:lstStyle/>
          <a:p>
            <a:pPr marL="628650" indent="-360363">
              <a:spcBef>
                <a:spcPts val="1800"/>
              </a:spcBef>
              <a:buNone/>
            </a:pPr>
            <a:r>
              <a:rPr lang="en-US" altLang="ja-JP" sz="2800" dirty="0" smtClean="0"/>
              <a:t>1. The </a:t>
            </a:r>
            <a:r>
              <a:rPr lang="en-US" altLang="ja-JP" sz="2800" dirty="0"/>
              <a:t>Beatles </a:t>
            </a:r>
            <a:r>
              <a:rPr lang="en-US" altLang="ja-JP" sz="2800" dirty="0" smtClean="0"/>
              <a:t>(             /  have made </a:t>
            </a:r>
            <a:r>
              <a:rPr lang="en-US" altLang="ja-JP" sz="2800" dirty="0"/>
              <a:t>) a lot of good songs in the </a:t>
            </a:r>
            <a:r>
              <a:rPr lang="en-US" altLang="ja-JP" sz="2800" dirty="0" smtClean="0"/>
              <a:t>1960s.</a:t>
            </a:r>
          </a:p>
          <a:p>
            <a:pPr marL="628650" indent="-360363">
              <a:spcBef>
                <a:spcPts val="1800"/>
              </a:spcBef>
              <a:buNone/>
            </a:pPr>
            <a:r>
              <a:rPr lang="en-US" altLang="ja-JP" sz="2800" dirty="0" smtClean="0"/>
              <a:t>2. </a:t>
            </a:r>
            <a:r>
              <a:rPr lang="en-US" altLang="ja-JP" sz="2800" dirty="0"/>
              <a:t>I will go to the singer’s concert tomorrow</a:t>
            </a:r>
            <a:r>
              <a:rPr lang="en-US" altLang="ja-JP" sz="2800" dirty="0" smtClean="0"/>
              <a:t>.               He </a:t>
            </a:r>
            <a:r>
              <a:rPr lang="en-US" altLang="ja-JP" sz="2800" dirty="0"/>
              <a:t>( made / </a:t>
            </a:r>
            <a:r>
              <a:rPr lang="en-US" altLang="ja-JP" sz="2800" dirty="0" smtClean="0"/>
              <a:t>                     ) </a:t>
            </a:r>
            <a:r>
              <a:rPr lang="en-US" altLang="ja-JP" sz="2800" dirty="0"/>
              <a:t>a lot of good songs. </a:t>
            </a:r>
            <a:endParaRPr lang="en-US" altLang="ja-JP" sz="2800" dirty="0" smtClean="0"/>
          </a:p>
          <a:p>
            <a:pPr marL="628650" indent="-360363">
              <a:spcBef>
                <a:spcPts val="1800"/>
              </a:spcBef>
              <a:buNone/>
            </a:pPr>
            <a:r>
              <a:rPr lang="en-US" altLang="ja-JP" sz="2800" dirty="0" smtClean="0"/>
              <a:t>3. </a:t>
            </a:r>
            <a:r>
              <a:rPr lang="en-US" altLang="ja-JP" sz="2800" dirty="0"/>
              <a:t>We </a:t>
            </a:r>
            <a:r>
              <a:rPr lang="en-US" altLang="ja-JP" sz="2800" dirty="0" smtClean="0"/>
              <a:t>(            / </a:t>
            </a:r>
            <a:r>
              <a:rPr lang="en-US" altLang="ja-JP" sz="2800" dirty="0"/>
              <a:t>have lived ) in Hakata for six years, but we moved to Okinawa last month. </a:t>
            </a:r>
            <a:endParaRPr lang="en-US" altLang="ja-JP" sz="2800" dirty="0" smtClean="0"/>
          </a:p>
          <a:p>
            <a:pPr marL="628650" indent="-360363">
              <a:spcBef>
                <a:spcPts val="1800"/>
              </a:spcBef>
              <a:buNone/>
            </a:pPr>
            <a:r>
              <a:rPr lang="en-US" altLang="ja-JP" sz="2800" dirty="0" smtClean="0"/>
              <a:t>4. </a:t>
            </a:r>
            <a:r>
              <a:rPr lang="en-US" altLang="ja-JP" sz="2800" dirty="0"/>
              <a:t>We ( lived /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       </a:t>
            </a:r>
            <a:r>
              <a:rPr lang="en-US" altLang="ja-JP" sz="2800" dirty="0" smtClean="0"/>
              <a:t>) </a:t>
            </a:r>
            <a:r>
              <a:rPr lang="en-US" altLang="ja-JP" sz="2800" dirty="0"/>
              <a:t>in Okinawa for one month. </a:t>
            </a:r>
            <a:r>
              <a:rPr lang="en-US" altLang="ja-JP" sz="2800" dirty="0" smtClean="0"/>
              <a:t> We </a:t>
            </a:r>
            <a:r>
              <a:rPr lang="en-US" altLang="ja-JP" sz="2800" dirty="0"/>
              <a:t>enjoy living here.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endParaRPr lang="ja-JP" altLang="ja-JP" sz="28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5288" y="163186"/>
            <a:ext cx="6264944" cy="673526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ja-JP" sz="3600" b="1" dirty="0" smtClean="0">
              <a:solidFill>
                <a:srgbClr val="7030A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00246" y="480999"/>
            <a:ext cx="4889970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Focus 6  </a:t>
            </a:r>
            <a:r>
              <a:rPr lang="ja-JP" altLang="en-US" sz="2800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完了形</a:t>
            </a:r>
            <a:r>
              <a:rPr lang="ja-JP" altLang="en-US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11394" y="1099925"/>
            <a:ext cx="1329879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00B05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Drills 1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7668344" y="561583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07 トラック0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73.6368" end="28826.157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60" y="2389824"/>
            <a:ext cx="432048" cy="432048"/>
          </a:xfrm>
          <a:prstGeom prst="rect">
            <a:avLst/>
          </a:prstGeom>
        </p:spPr>
      </p:pic>
      <p:pic>
        <p:nvPicPr>
          <p:cNvPr id="4" name="07 トラック0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29.768" end="20580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1992" y="3481642"/>
            <a:ext cx="432000" cy="432000"/>
          </a:xfrm>
          <a:prstGeom prst="rect">
            <a:avLst/>
          </a:prstGeom>
        </p:spPr>
      </p:pic>
      <p:pic>
        <p:nvPicPr>
          <p:cNvPr id="6" name="07 トラック0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24.5216" end="12273.637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4536368"/>
            <a:ext cx="432000" cy="432000"/>
          </a:xfrm>
          <a:prstGeom prst="rect">
            <a:avLst/>
          </a:prstGeom>
        </p:spPr>
      </p:pic>
      <p:pic>
        <p:nvPicPr>
          <p:cNvPr id="7" name="07 トラック0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44.48" end="5067.09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5024" y="5661200"/>
            <a:ext cx="432000" cy="432000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223349" y="1744426"/>
            <a:ext cx="934019" cy="64539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/>
              <a:t>made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109857" y="3254596"/>
            <a:ext cx="1510107" cy="64539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/>
              <a:t>has made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083916" y="3918266"/>
            <a:ext cx="934019" cy="64539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/>
              <a:t>lived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001856" y="4974858"/>
            <a:ext cx="1726107" cy="64539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/>
              <a:t>have lived</a:t>
            </a:r>
          </a:p>
        </p:txBody>
      </p:sp>
    </p:spTree>
    <p:extLst>
      <p:ext uri="{BB962C8B-B14F-4D97-AF65-F5344CB8AC3E}">
        <p14:creationId xmlns:p14="http://schemas.microsoft.com/office/powerpoint/2010/main" val="3602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 noGrp="1"/>
          </p:cNvSpPr>
          <p:nvPr>
            <p:ph type="title"/>
          </p:nvPr>
        </p:nvSpPr>
        <p:spPr>
          <a:xfrm>
            <a:off x="457200" y="220046"/>
            <a:ext cx="5050904" cy="778098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Focus 6  </a:t>
            </a:r>
            <a:r>
              <a:rPr lang="ja-JP" altLang="en-US" sz="2800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完了形</a:t>
            </a:r>
            <a:r>
              <a:rPr lang="ja-JP" altLang="en-US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31606" y="893676"/>
            <a:ext cx="1329879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00B05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Drills 2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2" y="1533462"/>
            <a:ext cx="8269941" cy="5040362"/>
          </a:xfrm>
        </p:spPr>
        <p:txBody>
          <a:bodyPr/>
          <a:lstStyle/>
          <a:p>
            <a:pPr marL="266700" indent="0">
              <a:spcBef>
                <a:spcPts val="1800"/>
              </a:spcBef>
              <a:buNone/>
              <a:tabLst>
                <a:tab pos="622300" algn="l"/>
                <a:tab pos="990600" algn="l"/>
              </a:tabLst>
            </a:pPr>
            <a:r>
              <a:rPr lang="en-US" altLang="ja-JP" sz="2800" dirty="0" smtClean="0"/>
              <a:t>1.	a)	Mike </a:t>
            </a:r>
            <a:r>
              <a:rPr lang="en-US" altLang="ja-JP" sz="2800" dirty="0"/>
              <a:t>went to Japan, so he isn’t in the U.S. </a:t>
            </a:r>
            <a:r>
              <a:rPr lang="en-US" altLang="ja-JP" sz="2800" dirty="0" smtClean="0"/>
              <a:t>now.</a:t>
            </a:r>
          </a:p>
          <a:p>
            <a:pPr marL="622300" indent="0">
              <a:spcBef>
                <a:spcPts val="600"/>
              </a:spcBef>
              <a:buNone/>
              <a:tabLst>
                <a:tab pos="990600" algn="l"/>
                <a:tab pos="1079500" algn="l"/>
              </a:tabLst>
            </a:pPr>
            <a:r>
              <a:rPr lang="en-US" altLang="ja-JP" sz="2800" dirty="0" smtClean="0"/>
              <a:t>b)	Mike (             ) (</a:t>
            </a:r>
            <a:r>
              <a:rPr lang="ja-JP" altLang="en-US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</a:t>
            </a:r>
            <a:r>
              <a:rPr lang="en-US" altLang="ja-JP" sz="2800" dirty="0" smtClean="0"/>
              <a:t>     ) </a:t>
            </a:r>
            <a:r>
              <a:rPr lang="en-US" altLang="ja-JP" sz="2800" dirty="0"/>
              <a:t>to Japan</a:t>
            </a:r>
            <a:r>
              <a:rPr lang="en-US" altLang="ja-JP" sz="2800" dirty="0" smtClean="0"/>
              <a:t>.</a:t>
            </a:r>
          </a:p>
          <a:p>
            <a:pPr marL="990600" indent="-723900">
              <a:spcBef>
                <a:spcPts val="1800"/>
              </a:spcBef>
              <a:buNone/>
              <a:tabLst>
                <a:tab pos="622300" algn="l"/>
                <a:tab pos="990600" algn="l"/>
              </a:tabLst>
            </a:pPr>
            <a:r>
              <a:rPr lang="en-US" altLang="ja-JP" sz="2800" dirty="0" smtClean="0"/>
              <a:t>2.</a:t>
            </a:r>
            <a:r>
              <a:rPr lang="en-US" altLang="ja-JP" sz="2800" dirty="0"/>
              <a:t>	a)	My cousin moved to Sapporo in 2003, and she still lives there.</a:t>
            </a:r>
          </a:p>
          <a:p>
            <a:pPr marL="982663" indent="-360363">
              <a:spcBef>
                <a:spcPts val="600"/>
              </a:spcBef>
              <a:buNone/>
              <a:tabLst>
                <a:tab pos="990600" algn="l"/>
                <a:tab pos="1079500" algn="l"/>
              </a:tabLst>
            </a:pPr>
            <a:r>
              <a:rPr lang="en-US" altLang="ja-JP" sz="2800" dirty="0"/>
              <a:t>b)	</a:t>
            </a:r>
            <a:r>
              <a:rPr lang="en-US" altLang="ja-JP" sz="2800" dirty="0" smtClean="0"/>
              <a:t>My cousin </a:t>
            </a:r>
            <a:r>
              <a:rPr lang="en-US" altLang="ja-JP" sz="2800" dirty="0"/>
              <a:t>( </a:t>
            </a:r>
            <a:r>
              <a:rPr lang="en-US" altLang="ja-JP" sz="2800" dirty="0" smtClean="0"/>
              <a:t> 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) </a:t>
            </a:r>
            <a:r>
              <a:rPr lang="en-US" altLang="ja-JP" sz="2800" dirty="0" smtClean="0"/>
              <a:t>(  </a:t>
            </a:r>
            <a:r>
              <a:rPr lang="ja-JP" altLang="en-US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) </a:t>
            </a:r>
            <a:r>
              <a:rPr lang="en-US" altLang="ja-JP" sz="2800" dirty="0" smtClean="0"/>
              <a:t>in Sapporo since 2003.</a:t>
            </a:r>
            <a:endParaRPr lang="en-US" altLang="ja-JP" sz="2800" dirty="0"/>
          </a:p>
          <a:p>
            <a:pPr marL="990600" indent="-723900">
              <a:spcBef>
                <a:spcPts val="1800"/>
              </a:spcBef>
              <a:buNone/>
              <a:tabLst>
                <a:tab pos="622300" algn="l"/>
                <a:tab pos="990600" algn="l"/>
              </a:tabLst>
            </a:pPr>
            <a:r>
              <a:rPr lang="en-US" altLang="ja-JP" sz="2800" dirty="0" smtClean="0"/>
              <a:t>3.</a:t>
            </a:r>
            <a:r>
              <a:rPr lang="en-US" altLang="ja-JP" sz="2800" dirty="0"/>
              <a:t>	a)	They started to talk on the phone two hours ago. </a:t>
            </a:r>
            <a:r>
              <a:rPr lang="en-US" altLang="ja-JP" sz="2800" dirty="0" smtClean="0"/>
              <a:t>  They </a:t>
            </a:r>
            <a:r>
              <a:rPr lang="en-US" altLang="ja-JP" sz="2800" dirty="0"/>
              <a:t>are still talking now.</a:t>
            </a:r>
          </a:p>
          <a:p>
            <a:pPr marL="990600" indent="-368300">
              <a:spcBef>
                <a:spcPts val="600"/>
              </a:spcBef>
              <a:buNone/>
              <a:tabLst>
                <a:tab pos="990600" algn="l"/>
                <a:tab pos="1079500" algn="l"/>
              </a:tabLst>
            </a:pPr>
            <a:r>
              <a:rPr lang="en-US" altLang="ja-JP" sz="2800" dirty="0"/>
              <a:t>b)	</a:t>
            </a:r>
            <a:r>
              <a:rPr lang="en-US" altLang="ja-JP" sz="2800" dirty="0" smtClean="0"/>
              <a:t>They </a:t>
            </a:r>
            <a:r>
              <a:rPr lang="en-US" altLang="ja-JP" sz="2800" dirty="0"/>
              <a:t>(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)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 </a:t>
            </a:r>
            <a:r>
              <a:rPr lang="en-US" altLang="ja-JP" sz="2800" dirty="0" smtClean="0"/>
              <a:t> ) </a:t>
            </a:r>
            <a:r>
              <a:rPr lang="en-US" altLang="ja-JP" sz="2800" dirty="0"/>
              <a:t>(</a:t>
            </a:r>
            <a:r>
              <a:rPr lang="ja-JP" altLang="en-US" sz="2800" dirty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           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) on the phone for two hours.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7668344" y="434046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08 トラック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5.7024" end="40239.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0104" y="2101792"/>
            <a:ext cx="432000" cy="432000"/>
          </a:xfrm>
          <a:prstGeom prst="rect">
            <a:avLst/>
          </a:prstGeom>
        </p:spPr>
      </p:pic>
      <p:pic>
        <p:nvPicPr>
          <p:cNvPr id="3" name="08 トラック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545.6368" end="20439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9972" y="4116197"/>
            <a:ext cx="432000" cy="432000"/>
          </a:xfrm>
          <a:prstGeom prst="rect">
            <a:avLst/>
          </a:prstGeom>
        </p:spPr>
      </p:pic>
      <p:pic>
        <p:nvPicPr>
          <p:cNvPr id="8" name="08 トラック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921.728" end="5036.99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400" y="5720487"/>
            <a:ext cx="432000" cy="432000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686757" y="1901146"/>
            <a:ext cx="2782132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has         gone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473065" y="3487360"/>
            <a:ext cx="2494383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has          lived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701044" y="5490745"/>
            <a:ext cx="4330193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have         been        talking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44500" algn="l"/>
                <a:tab pos="622300" algn="l"/>
                <a:tab pos="901700" algn="l"/>
              </a:tabLst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1.</a:t>
            </a:r>
            <a:r>
              <a:rPr lang="en-US" altLang="ja-JP" sz="2800" dirty="0"/>
              <a:t>	I love this movie</a:t>
            </a:r>
            <a:r>
              <a:rPr lang="en-US" altLang="ja-JP" sz="2800" dirty="0" smtClean="0"/>
              <a:t>.  </a:t>
            </a:r>
            <a:r>
              <a:rPr lang="en-US" altLang="ja-JP" sz="2800" dirty="0"/>
              <a:t>I </a:t>
            </a:r>
            <a:r>
              <a:rPr lang="en-US" altLang="ja-JP" sz="2800" dirty="0" smtClean="0"/>
              <a:t>[ ten </a:t>
            </a:r>
            <a:r>
              <a:rPr lang="en-US" altLang="ja-JP" sz="2800" dirty="0"/>
              <a:t>times </a:t>
            </a:r>
            <a:r>
              <a:rPr lang="en-US" altLang="ja-JP" sz="2800" dirty="0" smtClean="0"/>
              <a:t>/ have / it / seen ].</a:t>
            </a:r>
            <a:r>
              <a:rPr lang="ja-JP" altLang="ja-JP" sz="2800" dirty="0"/>
              <a:t>　</a:t>
            </a:r>
            <a:endParaRPr lang="en-US" altLang="ja-JP" sz="2800" dirty="0"/>
          </a:p>
          <a:p>
            <a:pPr marL="0" indent="90170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90170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映画は大好きです．</a:t>
            </a:r>
            <a:r>
              <a:rPr lang="en-US" altLang="ja-JP" sz="2400" dirty="0">
                <a:ea typeface="ＭＳ ゴシック" panose="020B0609070205080204" pitchFamily="49" charset="-128"/>
              </a:rPr>
              <a:t>10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回見たことがあります．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901700" indent="-901700">
              <a:spcBef>
                <a:spcPts val="1800"/>
              </a:spcBef>
              <a:spcAft>
                <a:spcPts val="0"/>
              </a:spcAft>
              <a:buNone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2.</a:t>
            </a:r>
            <a:r>
              <a:rPr lang="en-US" altLang="ja-JP" sz="2800" dirty="0"/>
              <a:t> 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We [ </a:t>
            </a:r>
            <a:r>
              <a:rPr lang="en-US" altLang="ja-JP" sz="2800" dirty="0" smtClean="0"/>
              <a:t>had / have / for / a dog / ten years ].  Fred is one of our family.</a:t>
            </a:r>
            <a:r>
              <a:rPr lang="ja-JP" altLang="ja-JP" sz="2800" dirty="0" smtClean="0"/>
              <a:t>　</a:t>
            </a:r>
            <a:endParaRPr lang="en-US" altLang="ja-JP" sz="2800" dirty="0" smtClean="0"/>
          </a:p>
          <a:p>
            <a:pPr marL="8953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私たち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は犬を</a:t>
            </a:r>
            <a:r>
              <a:rPr lang="en-US" altLang="ja-JP" sz="2400" dirty="0">
                <a:ea typeface="ＭＳ ゴシック" panose="020B0609070205080204" pitchFamily="49" charset="-128"/>
              </a:rPr>
              <a:t>10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年前から飼っている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．フレッド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は家族の一員だ．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901700" indent="-901700">
              <a:spcBef>
                <a:spcPts val="1800"/>
              </a:spcBef>
              <a:spcAft>
                <a:spcPts val="0"/>
              </a:spcAft>
              <a:buNone/>
              <a:tabLst>
                <a:tab pos="901700" algn="l"/>
              </a:tabLst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3. </a:t>
            </a:r>
            <a:r>
              <a:rPr lang="en-US" altLang="ja-JP" sz="2800" dirty="0"/>
              <a:t>	The soccer player </a:t>
            </a:r>
            <a:r>
              <a:rPr lang="en-US" altLang="ja-JP" sz="2800" dirty="0" smtClean="0"/>
              <a:t>[ the team / has / for / </a:t>
            </a:r>
            <a:r>
              <a:rPr lang="en-US" altLang="ja-JP" sz="2800" dirty="0"/>
              <a:t>playing </a:t>
            </a:r>
            <a:r>
              <a:rPr lang="en-US" altLang="ja-JP" sz="2800" dirty="0" smtClean="0"/>
              <a:t>/ been] </a:t>
            </a:r>
            <a:r>
              <a:rPr lang="en-US" altLang="ja-JP" sz="2800" dirty="0"/>
              <a:t>for five years.</a:t>
            </a:r>
            <a:r>
              <a:rPr lang="ja-JP" altLang="ja-JP" sz="2800" dirty="0"/>
              <a:t>　</a:t>
            </a:r>
            <a:endParaRPr lang="en-US" altLang="ja-JP" sz="2800" dirty="0"/>
          </a:p>
          <a:p>
            <a:pPr marL="0" indent="901700">
              <a:spcBef>
                <a:spcPts val="600"/>
              </a:spcBef>
              <a:spcAft>
                <a:spcPts val="0"/>
              </a:spcAft>
              <a:buNone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サッカー選手はそのチームで</a:t>
            </a:r>
            <a:r>
              <a:rPr lang="en-US" altLang="ja-JP" sz="2400" dirty="0" smtClean="0">
                <a:ea typeface="ＭＳ ゴシック" panose="020B0609070205080204" pitchFamily="49" charset="-128"/>
              </a:rPr>
              <a:t>5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年間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プレーしている．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44526" y="260450"/>
            <a:ext cx="506357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Grammar Focus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6  </a:t>
            </a:r>
            <a:r>
              <a:rPr lang="ja-JP" altLang="en-US" sz="2800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完了形</a:t>
            </a:r>
            <a:r>
              <a:rPr lang="ja-JP" altLang="en-US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b="1" dirty="0" smtClean="0">
                <a:solidFill>
                  <a:srgbClr val="7030A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  <a:endParaRPr lang="en-US" altLang="ja-JP" b="1" dirty="0">
              <a:solidFill>
                <a:srgbClr val="7030A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5366" y="842368"/>
            <a:ext cx="1329879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b="1" dirty="0" smtClean="0">
                <a:solidFill>
                  <a:srgbClr val="00B05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Drills 3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 Unicode MS" panose="020B060402020202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7668344" y="413141"/>
            <a:ext cx="1008112" cy="4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ja-JP" sz="1200" b="1" dirty="0" smtClean="0">
                <a:solidFill>
                  <a:srgbClr val="7030A0"/>
                </a:solidFill>
                <a:ea typeface="Arial Unicode MS" pitchFamily="50" charset="-128"/>
                <a:cs typeface="Arial Unicode MS" pitchFamily="50" charset="-128"/>
              </a:rPr>
              <a:t>  Part 1   Unit 3 </a:t>
            </a:r>
            <a:endParaRPr lang="en-US" altLang="ja-JP" sz="1600" b="1" dirty="0">
              <a:solidFill>
                <a:srgbClr val="7030A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09 トラック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38.161599999999" end="19476.60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56" y="1700808"/>
            <a:ext cx="432000" cy="432000"/>
          </a:xfrm>
          <a:prstGeom prst="rect">
            <a:avLst/>
          </a:prstGeom>
        </p:spPr>
      </p:pic>
      <p:pic>
        <p:nvPicPr>
          <p:cNvPr id="10" name="09 トラック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39.0208" end="11816.35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7367" y="3009583"/>
            <a:ext cx="432000" cy="432000"/>
          </a:xfrm>
          <a:prstGeom prst="rect">
            <a:avLst/>
          </a:prstGeom>
        </p:spPr>
      </p:pic>
      <p:pic>
        <p:nvPicPr>
          <p:cNvPr id="11" name="09 トラック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980.7712" end="5215.494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0349" y="5383403"/>
            <a:ext cx="432000" cy="432000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373660" y="1829233"/>
            <a:ext cx="4117467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have seen it ten times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982288" y="3266527"/>
            <a:ext cx="4378888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have had a dog for ten years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310626" y="4694080"/>
            <a:ext cx="4529972" cy="71633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has been playing for the team</a:t>
            </a:r>
          </a:p>
        </p:txBody>
      </p:sp>
    </p:spTree>
    <p:extLst>
      <p:ext uri="{BB962C8B-B14F-4D97-AF65-F5344CB8AC3E}">
        <p14:creationId xmlns:p14="http://schemas.microsoft.com/office/powerpoint/2010/main" val="11299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305</Words>
  <Application>Microsoft Office PowerPoint</Application>
  <PresentationFormat>画面に合わせる (4:3)</PresentationFormat>
  <Paragraphs>93</Paragraphs>
  <Slides>11</Slides>
  <Notes>1</Notes>
  <HiddenSlides>0</HiddenSlides>
  <MMClips>22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Part 1 Unit 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Grammar Focus 6  完了形 1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Part 1</dc:title>
  <dc:creator>Kobayashi Ikushi</dc:creator>
  <cp:lastModifiedBy>Kobayashi Ikushi</cp:lastModifiedBy>
  <cp:revision>113</cp:revision>
  <cp:lastPrinted>2017-04-05T09:07:26Z</cp:lastPrinted>
  <dcterms:created xsi:type="dcterms:W3CDTF">2015-12-06T06:14:33Z</dcterms:created>
  <dcterms:modified xsi:type="dcterms:W3CDTF">2017-04-21T09:21:43Z</dcterms:modified>
</cp:coreProperties>
</file>